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</p:sldIdLst>
  <p:sldSz cx="18288000" cy="10287000"/>
  <p:notesSz cx="6858000" cy="9144000"/>
  <p:embeddedFontLst>
    <p:embeddedFont>
      <p:font typeface="IM Fell English SC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IM Fell" charset="1" panose="02000000000000000000"/>
      <p:regular r:id="rId11"/>
    </p:embeddedFont>
    <p:embeddedFont>
      <p:font typeface="IM Fell Italics" charset="1" panose="02000000000000000000"/>
      <p:regular r:id="rId12"/>
    </p:embeddedFont>
    <p:embeddedFont>
      <p:font typeface="Times New Roman" charset="1" panose="02030502070405020303"/>
      <p:regular r:id="rId13"/>
    </p:embeddedFont>
    <p:embeddedFont>
      <p:font typeface="Times New Roman Bold" charset="1" panose="02030802070405020303"/>
      <p:regular r:id="rId14"/>
    </p:embeddedFont>
    <p:embeddedFont>
      <p:font typeface="Times New Roman Italics" charset="1" panose="02030502070405090303"/>
      <p:regular r:id="rId15"/>
    </p:embeddedFont>
    <p:embeddedFont>
      <p:font typeface="Times New Roman Bold Italics" charset="1" panose="02030802070405090303"/>
      <p:regular r:id="rId16"/>
    </p:embeddedFont>
    <p:embeddedFont>
      <p:font typeface="Times New Roman Medium" charset="1" panose="02030502070405020303"/>
      <p:regular r:id="rId17"/>
    </p:embeddedFont>
    <p:embeddedFont>
      <p:font typeface="Times New Roman Medium Italics" charset="1" panose="02030502070405090303"/>
      <p:regular r:id="rId18"/>
    </p:embeddedFont>
    <p:embeddedFont>
      <p:font typeface="Times New Roman Semi-Bold" charset="1" panose="02030702070405020303"/>
      <p:regular r:id="rId19"/>
    </p:embeddedFont>
    <p:embeddedFont>
      <p:font typeface="Times New Roman Semi-Bold Italics" charset="1" panose="02030702070405090303"/>
      <p:regular r:id="rId20"/>
    </p:embeddedFont>
    <p:embeddedFont>
      <p:font typeface="Times New Roman Ultra-Bold" charset="1" panose="02030902070405020303"/>
      <p:regular r:id="rId21"/>
    </p:embeddedFont>
    <p:embeddedFont>
      <p:font typeface="Vollkorn" charset="1" panose="00000500000000000000"/>
      <p:regular r:id="rId22"/>
    </p:embeddedFont>
    <p:embeddedFont>
      <p:font typeface="Vollkorn Bold" charset="1" panose="00000800000000000000"/>
      <p:regular r:id="rId23"/>
    </p:embeddedFont>
    <p:embeddedFont>
      <p:font typeface="Vollkorn Italics" charset="1" panose="00000500000000000000"/>
      <p:regular r:id="rId24"/>
    </p:embeddedFont>
    <p:embeddedFont>
      <p:font typeface="Vollkorn Bold Italics" charset="1" panose="00000800000000000000"/>
      <p:regular r:id="rId25"/>
    </p:embeddedFont>
    <p:embeddedFont>
      <p:font typeface="Vollkorn Semi-Bold" charset="1" panose="00000700000000000000"/>
      <p:regular r:id="rId26"/>
    </p:embeddedFont>
    <p:embeddedFont>
      <p:font typeface="Vollkorn Semi-Bold Italics" charset="1" panose="00000600000000000000"/>
      <p:regular r:id="rId27"/>
    </p:embeddedFont>
    <p:embeddedFont>
      <p:font typeface="Vollkorn Heavy" charset="1" panose="00000A00000000000000"/>
      <p:regular r:id="rId28"/>
    </p:embeddedFont>
    <p:embeddedFont>
      <p:font typeface="Vollkorn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FxTp_BES8.mp4" Type="http://schemas.openxmlformats.org/officeDocument/2006/relationships/video"/><Relationship Id="rId4" Target="../media/VAFxTp_BES8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skills.yourlearning.ibm.com" TargetMode="External" Type="http://schemas.openxmlformats.org/officeDocument/2006/relationships/hyperlink"/><Relationship Id="rId3" Target="https://drive.google.com/drive/folders/1cR_Yfuj6UZKAO6hQCvbMcIeBzR3HZXSy?usp=sharing" TargetMode="External" Type="http://schemas.openxmlformats.org/officeDocument/2006/relationships/hyperlink"/><Relationship Id="rId4" Target="https://bit.ly/3PLwbSC" TargetMode="External" Type="http://schemas.openxmlformats.org/officeDocument/2006/relationships/hyperlink"/><Relationship Id="rId5" Target="https://bit.ly/3RMr8nx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gif" Type="http://schemas.openxmlformats.org/officeDocument/2006/relationships/image"/><Relationship Id="rId7" Target="../media/image24.gif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15.xml" Type="http://schemas.openxmlformats.org/officeDocument/2006/relationships/slide"/><Relationship Id="rId11" Target="slide19.xml" Type="http://schemas.openxmlformats.org/officeDocument/2006/relationships/slide"/><Relationship Id="rId12" Target="slide17.xml" Type="http://schemas.openxmlformats.org/officeDocument/2006/relationships/slide"/><Relationship Id="rId2" Target="slide4.xml" Type="http://schemas.openxmlformats.org/officeDocument/2006/relationships/slide"/><Relationship Id="rId3" Target="slide5.xml" Type="http://schemas.openxmlformats.org/officeDocument/2006/relationships/slide"/><Relationship Id="rId4" Target="slide6.xml" Type="http://schemas.openxmlformats.org/officeDocument/2006/relationships/slide"/><Relationship Id="rId5" Target="slide16.xml" Type="http://schemas.openxmlformats.org/officeDocument/2006/relationships/slide"/><Relationship Id="rId6" Target="slide7.xml" Type="http://schemas.openxmlformats.org/officeDocument/2006/relationships/slide"/><Relationship Id="rId7" Target="slide8.xml" Type="http://schemas.openxmlformats.org/officeDocument/2006/relationships/slide"/><Relationship Id="rId8" Target="slide9.xml" Type="http://schemas.openxmlformats.org/officeDocument/2006/relationships/slide"/><Relationship Id="rId9" Target="slide12.xml" Type="http://schemas.openxmlformats.org/officeDocument/2006/relationships/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86375" y="7806143"/>
            <a:ext cx="1687622" cy="735698"/>
          </a:xfrm>
          <a:custGeom>
            <a:avLst/>
            <a:gdLst/>
            <a:ahLst/>
            <a:cxnLst/>
            <a:rect r="r" b="b" t="t" l="l"/>
            <a:pathLst>
              <a:path h="735698" w="1687622">
                <a:moveTo>
                  <a:pt x="0" y="0"/>
                </a:moveTo>
                <a:lnTo>
                  <a:pt x="1687622" y="0"/>
                </a:lnTo>
                <a:lnTo>
                  <a:pt x="1687622" y="735698"/>
                </a:lnTo>
                <a:lnTo>
                  <a:pt x="0" y="73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8315" y="1201359"/>
            <a:ext cx="14071370" cy="1458979"/>
          </a:xfrm>
          <a:custGeom>
            <a:avLst/>
            <a:gdLst/>
            <a:ahLst/>
            <a:cxnLst/>
            <a:rect r="r" b="b" t="t" l="l"/>
            <a:pathLst>
              <a:path h="1458979" w="14071370">
                <a:moveTo>
                  <a:pt x="0" y="0"/>
                </a:moveTo>
                <a:lnTo>
                  <a:pt x="14071370" y="0"/>
                </a:lnTo>
                <a:lnTo>
                  <a:pt x="14071370" y="1458979"/>
                </a:lnTo>
                <a:lnTo>
                  <a:pt x="0" y="1458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28575" cap="rnd">
            <a:solidFill>
              <a:srgbClr val="9E9990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155470" y="7755917"/>
            <a:ext cx="2717888" cy="836152"/>
          </a:xfrm>
          <a:custGeom>
            <a:avLst/>
            <a:gdLst/>
            <a:ahLst/>
            <a:cxnLst/>
            <a:rect r="r" b="b" t="t" l="l"/>
            <a:pathLst>
              <a:path h="836152" w="2717888">
                <a:moveTo>
                  <a:pt x="0" y="0"/>
                </a:moveTo>
                <a:lnTo>
                  <a:pt x="2717888" y="0"/>
                </a:lnTo>
                <a:lnTo>
                  <a:pt x="2717888" y="836151"/>
                </a:lnTo>
                <a:lnTo>
                  <a:pt x="0" y="836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71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9812" y="2998474"/>
            <a:ext cx="6684736" cy="436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579"/>
              </a:lnSpc>
            </a:pPr>
            <a:r>
              <a:rPr lang="en-US" sz="7799">
                <a:solidFill>
                  <a:srgbClr val="3E3B39"/>
                </a:solidFill>
                <a:latin typeface="IM Fell English SC"/>
              </a:rPr>
              <a:t>DATA  ANALYTICS  INTERNSHIP </a:t>
            </a:r>
          </a:p>
          <a:p>
            <a:pPr marL="0" indent="0" lvl="0">
              <a:lnSpc>
                <a:spcPts val="8579"/>
              </a:lnSpc>
            </a:pPr>
            <a:r>
              <a:rPr lang="en-US" sz="7799">
                <a:solidFill>
                  <a:srgbClr val="3E3B39"/>
                </a:solidFill>
                <a:latin typeface="IM Fell English SC"/>
              </a:rPr>
              <a:t>AP - LMS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87014" y="4441737"/>
            <a:ext cx="7486344" cy="1421307"/>
            <a:chOff x="0" y="0"/>
            <a:chExt cx="9981792" cy="189507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27242"/>
              <a:ext cx="9981792" cy="867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9"/>
                </a:lnSpc>
                <a:spcBef>
                  <a:spcPct val="0"/>
                </a:spcBef>
              </a:pPr>
              <a:r>
                <a:rPr lang="en-US" sz="1999" strike="noStrike" u="none">
                  <a:solidFill>
                    <a:srgbClr val="3E3B39"/>
                  </a:solidFill>
                  <a:latin typeface="Vollkorn"/>
                </a:rPr>
                <a:t>An Internship with a duration of 6 weeks, provided by APSCHE via AP-LMS Portal.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9981792" cy="879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29"/>
                </a:lnSpc>
                <a:spcBef>
                  <a:spcPct val="0"/>
                </a:spcBef>
              </a:pPr>
              <a:r>
                <a:rPr lang="en-US" sz="4099" strike="noStrike" u="none">
                  <a:solidFill>
                    <a:srgbClr val="3E3B39"/>
                  </a:solidFill>
                  <a:latin typeface="IM Fell"/>
                </a:rPr>
                <a:t>In collaboration with IBM - Edunet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280131" y="6089149"/>
            <a:ext cx="3761021" cy="2219668"/>
          </a:xfrm>
          <a:custGeom>
            <a:avLst/>
            <a:gdLst/>
            <a:ahLst/>
            <a:cxnLst/>
            <a:rect r="r" b="b" t="t" l="l"/>
            <a:pathLst>
              <a:path h="2219668" w="3761021">
                <a:moveTo>
                  <a:pt x="0" y="0"/>
                </a:moveTo>
                <a:lnTo>
                  <a:pt x="3761021" y="0"/>
                </a:lnTo>
                <a:lnTo>
                  <a:pt x="3761021" y="2219668"/>
                </a:lnTo>
                <a:lnTo>
                  <a:pt x="0" y="221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15773" y="6212345"/>
            <a:ext cx="1776601" cy="2056624"/>
          </a:xfrm>
          <a:custGeom>
            <a:avLst/>
            <a:gdLst/>
            <a:ahLst/>
            <a:cxnLst/>
            <a:rect r="r" b="b" t="t" l="l"/>
            <a:pathLst>
              <a:path h="2056624" w="1776601">
                <a:moveTo>
                  <a:pt x="0" y="0"/>
                </a:moveTo>
                <a:lnTo>
                  <a:pt x="1776601" y="0"/>
                </a:lnTo>
                <a:lnTo>
                  <a:pt x="1776601" y="2056624"/>
                </a:lnTo>
                <a:lnTo>
                  <a:pt x="0" y="2056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" r="0" b="-4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28908" y="6089149"/>
            <a:ext cx="4359640" cy="2179820"/>
          </a:xfrm>
          <a:custGeom>
            <a:avLst/>
            <a:gdLst/>
            <a:ahLst/>
            <a:cxnLst/>
            <a:rect r="r" b="b" t="t" l="l"/>
            <a:pathLst>
              <a:path h="2179820" w="4359640">
                <a:moveTo>
                  <a:pt x="0" y="0"/>
                </a:moveTo>
                <a:lnTo>
                  <a:pt x="4359641" y="0"/>
                </a:lnTo>
                <a:lnTo>
                  <a:pt x="4359641" y="2179820"/>
                </a:lnTo>
                <a:lnTo>
                  <a:pt x="0" y="21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2707" y="4136306"/>
            <a:ext cx="570310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5"/>
              </a:lnSpc>
            </a:pPr>
            <a:r>
              <a:rPr lang="en-US" sz="7500">
                <a:solidFill>
                  <a:srgbClr val="000000"/>
                </a:solidFill>
                <a:latin typeface="IM Fell"/>
              </a:rPr>
              <a:t>Pillars of the</a:t>
            </a:r>
          </a:p>
          <a:p>
            <a:pPr algn="ctr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 u="sng">
                <a:solidFill>
                  <a:srgbClr val="000000"/>
                </a:solidFill>
                <a:latin typeface="IM Fell"/>
              </a:rPr>
              <a:t>Project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093859" y="1889582"/>
            <a:ext cx="8631986" cy="3257128"/>
            <a:chOff x="0" y="0"/>
            <a:chExt cx="11509315" cy="434283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854977"/>
              <a:ext cx="11509315" cy="109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1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Besides the basic Python some of the modules of it are also required like :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799913"/>
              <a:ext cx="11509315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76200"/>
              <a:ext cx="11509315" cy="1104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The main requirement to complete the project is some knowledge of Python(The latest version).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777573" y="4182619"/>
            <a:ext cx="6348908" cy="135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908" indent="-269954" lvl="1">
              <a:lnSpc>
                <a:spcPts val="3501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Pandas</a:t>
            </a:r>
          </a:p>
          <a:p>
            <a:pPr marL="539908" indent="-269954" lvl="1">
              <a:lnSpc>
                <a:spcPts val="3501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NumPy</a:t>
            </a:r>
          </a:p>
          <a:p>
            <a:pPr marL="539908" indent="-269954" lvl="1">
              <a:lnSpc>
                <a:spcPts val="3501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Matplotlib</a:t>
            </a:r>
          </a:p>
        </p:txBody>
      </p:sp>
    </p:spTree>
  </p:cSld>
  <p:clrMapOvr>
    <a:masterClrMapping/>
  </p:clrMapOvr>
  <p:transition spd="fast">
    <p:cover dir="r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439389" y="4526778"/>
            <a:ext cx="8738386" cy="3562145"/>
          </a:xfrm>
          <a:custGeom>
            <a:avLst/>
            <a:gdLst/>
            <a:ahLst/>
            <a:cxnLst/>
            <a:rect r="r" b="b" t="t" l="l"/>
            <a:pathLst>
              <a:path h="3562145" w="8738386">
                <a:moveTo>
                  <a:pt x="0" y="0"/>
                </a:moveTo>
                <a:lnTo>
                  <a:pt x="8738386" y="0"/>
                </a:lnTo>
                <a:lnTo>
                  <a:pt x="8738386" y="3562145"/>
                </a:lnTo>
                <a:lnTo>
                  <a:pt x="0" y="356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9E9990"/>
            </a:solidFill>
            <a:prstDash val="solid"/>
            <a:round/>
          </a:ln>
        </p:spPr>
      </p:sp>
      <p:sp>
        <p:nvSpPr>
          <p:cNvPr name="TextBox 16" id="16"/>
          <p:cNvSpPr txBox="true"/>
          <p:nvPr/>
        </p:nvSpPr>
        <p:spPr>
          <a:xfrm rot="0">
            <a:off x="162707" y="4136306"/>
            <a:ext cx="570310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5"/>
              </a:lnSpc>
            </a:pPr>
            <a:r>
              <a:rPr lang="en-US" sz="7500">
                <a:solidFill>
                  <a:srgbClr val="000000"/>
                </a:solidFill>
                <a:latin typeface="IM Fell"/>
              </a:rPr>
              <a:t>The</a:t>
            </a:r>
          </a:p>
          <a:p>
            <a:pPr algn="ctr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 u="sng">
                <a:solidFill>
                  <a:srgbClr val="000000"/>
                </a:solidFill>
                <a:latin typeface="IM Fell"/>
              </a:rPr>
              <a:t>Project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093859" y="1889582"/>
            <a:ext cx="8631986" cy="3257128"/>
            <a:chOff x="0" y="0"/>
            <a:chExt cx="11509315" cy="434283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3799913"/>
              <a:ext cx="11509315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11509315" cy="1104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Further, the cleaned data was taken and used for plotting graphs like :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777573" y="2560213"/>
            <a:ext cx="6348908" cy="179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908" indent="-269954" lvl="1">
              <a:lnSpc>
                <a:spcPts val="3501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Bar Graph</a:t>
            </a:r>
          </a:p>
          <a:p>
            <a:pPr marL="539908" indent="-269954" lvl="1">
              <a:lnSpc>
                <a:spcPts val="3501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Pie - Chart</a:t>
            </a:r>
          </a:p>
          <a:p>
            <a:pPr marL="539908" indent="-269954" lvl="1">
              <a:lnSpc>
                <a:spcPts val="3501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Histogram</a:t>
            </a:r>
          </a:p>
          <a:p>
            <a:pPr marL="539908" indent="-269954" lvl="1">
              <a:lnSpc>
                <a:spcPts val="3501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imes New Roman Bold"/>
              </a:rPr>
              <a:t>Heatmap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96714" y="8094550"/>
            <a:ext cx="3223736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"/>
              </a:rPr>
              <a:t>Fig : Plots using python</a:t>
            </a:r>
          </a:p>
        </p:txBody>
      </p:sp>
    </p:spTree>
  </p:cSld>
  <p:clrMapOvr>
    <a:masterClrMapping/>
  </p:clrMapOvr>
  <p:transition spd="fast">
    <p:cover dir="r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166695" y="4277987"/>
            <a:ext cx="10340228" cy="3723236"/>
          </a:xfrm>
          <a:custGeom>
            <a:avLst/>
            <a:gdLst/>
            <a:ahLst/>
            <a:cxnLst/>
            <a:rect r="r" b="b" t="t" l="l"/>
            <a:pathLst>
              <a:path h="3723236" w="10340228">
                <a:moveTo>
                  <a:pt x="0" y="0"/>
                </a:moveTo>
                <a:lnTo>
                  <a:pt x="10340228" y="0"/>
                </a:lnTo>
                <a:lnTo>
                  <a:pt x="10340228" y="3723236"/>
                </a:lnTo>
                <a:lnTo>
                  <a:pt x="0" y="3723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9E9990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62707" y="4411337"/>
            <a:ext cx="5950756" cy="159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92"/>
              </a:lnSpc>
              <a:spcBef>
                <a:spcPct val="0"/>
              </a:spcBef>
            </a:pPr>
            <a:r>
              <a:rPr lang="en-US" sz="6281">
                <a:solidFill>
                  <a:srgbClr val="000000"/>
                </a:solidFill>
                <a:latin typeface="IM Fell"/>
              </a:rPr>
              <a:t>Outputs from the </a:t>
            </a:r>
            <a:r>
              <a:rPr lang="en-US" sz="6281" u="sng">
                <a:solidFill>
                  <a:srgbClr val="000000"/>
                </a:solidFill>
                <a:latin typeface="IM Fell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95283" y="1954468"/>
            <a:ext cx="8351157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The data is loaded and made a pandas data frame.</a:t>
            </a:r>
          </a:p>
          <a:p>
            <a:pPr marL="539749" indent="-269875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The attributes or factors were identified.</a:t>
            </a:r>
          </a:p>
          <a:p>
            <a:pPr algn="l" marL="539749" indent="-269875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The count of female patients is more compared to male patients.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30734" y="8050700"/>
            <a:ext cx="4812149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"/>
              </a:rPr>
              <a:t>Fig :  Loaded data from Excel sheet</a:t>
            </a:r>
          </a:p>
        </p:txBody>
      </p:sp>
    </p:spTree>
  </p:cSld>
  <p:clrMapOvr>
    <a:masterClrMapping/>
  </p:clrMapOvr>
  <p:transition spd="fast">
    <p:cover dir="r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511509" y="4726254"/>
            <a:ext cx="4461247" cy="3041890"/>
          </a:xfrm>
          <a:custGeom>
            <a:avLst/>
            <a:gdLst/>
            <a:ahLst/>
            <a:cxnLst/>
            <a:rect r="r" b="b" t="t" l="l"/>
            <a:pathLst>
              <a:path h="3041890" w="4461247">
                <a:moveTo>
                  <a:pt x="0" y="0"/>
                </a:moveTo>
                <a:lnTo>
                  <a:pt x="4461246" y="0"/>
                </a:lnTo>
                <a:lnTo>
                  <a:pt x="4461246" y="3041890"/>
                </a:lnTo>
                <a:lnTo>
                  <a:pt x="0" y="3041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272" b="0"/>
            </a:stretch>
          </a:blipFill>
          <a:ln w="38100" cap="sq">
            <a:solidFill>
              <a:srgbClr val="9E999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611309" y="4726254"/>
            <a:ext cx="6241554" cy="3041890"/>
          </a:xfrm>
          <a:custGeom>
            <a:avLst/>
            <a:gdLst/>
            <a:ahLst/>
            <a:cxnLst/>
            <a:rect r="r" b="b" t="t" l="l"/>
            <a:pathLst>
              <a:path h="3041890" w="6241554">
                <a:moveTo>
                  <a:pt x="0" y="0"/>
                </a:moveTo>
                <a:lnTo>
                  <a:pt x="6241553" y="0"/>
                </a:lnTo>
                <a:lnTo>
                  <a:pt x="6241553" y="3041890"/>
                </a:lnTo>
                <a:lnTo>
                  <a:pt x="0" y="3041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9E999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62707" y="4411337"/>
            <a:ext cx="5950756" cy="159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92"/>
              </a:lnSpc>
              <a:spcBef>
                <a:spcPct val="0"/>
              </a:spcBef>
            </a:pPr>
            <a:r>
              <a:rPr lang="en-US" sz="6281">
                <a:solidFill>
                  <a:srgbClr val="000000"/>
                </a:solidFill>
                <a:latin typeface="IM Fell"/>
              </a:rPr>
              <a:t>Outputs from the </a:t>
            </a:r>
            <a:r>
              <a:rPr lang="en-US" sz="6281" u="sng">
                <a:solidFill>
                  <a:srgbClr val="000000"/>
                </a:solidFill>
                <a:latin typeface="IM Fell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38146" y="1759205"/>
            <a:ext cx="9921154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By using a Python command, the overall info. about the data was observed.</a:t>
            </a:r>
          </a:p>
          <a:p>
            <a:pPr marL="539749" indent="-269875" lvl="1">
              <a:lnSpc>
                <a:spcPts val="3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Some of the data was of Integer type, another was of float type, and some others were of boolean objects.</a:t>
            </a:r>
          </a:p>
          <a:p>
            <a:pPr algn="l" marL="539749" indent="-269875" lvl="1">
              <a:lnSpc>
                <a:spcPts val="3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Converted them all to integer type without affecting the meaning and plotted some graphs.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7556" y="7934160"/>
            <a:ext cx="1789152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"/>
              </a:rPr>
              <a:t>Fig : Boxplot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51427" y="7934160"/>
            <a:ext cx="1961317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"/>
              </a:rPr>
              <a:t>Fig : Heatmap</a:t>
            </a:r>
          </a:p>
        </p:txBody>
      </p:sp>
    </p:spTree>
  </p:cSld>
  <p:clrMapOvr>
    <a:masterClrMapping/>
  </p:clrMapOvr>
  <p:transition spd="fast">
    <p:cover dir="r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086417" y="5598768"/>
            <a:ext cx="4489166" cy="2482304"/>
          </a:xfrm>
          <a:custGeom>
            <a:avLst/>
            <a:gdLst/>
            <a:ahLst/>
            <a:cxnLst/>
            <a:rect r="r" b="b" t="t" l="l"/>
            <a:pathLst>
              <a:path h="2482304" w="4489166">
                <a:moveTo>
                  <a:pt x="0" y="0"/>
                </a:moveTo>
                <a:lnTo>
                  <a:pt x="4489167" y="0"/>
                </a:lnTo>
                <a:lnTo>
                  <a:pt x="4489167" y="2482304"/>
                </a:lnTo>
                <a:lnTo>
                  <a:pt x="0" y="2482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9E999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2006541" y="5926625"/>
            <a:ext cx="5451090" cy="2141129"/>
          </a:xfrm>
          <a:custGeom>
            <a:avLst/>
            <a:gdLst/>
            <a:ahLst/>
            <a:cxnLst/>
            <a:rect r="r" b="b" t="t" l="l"/>
            <a:pathLst>
              <a:path h="2141129" w="5451090">
                <a:moveTo>
                  <a:pt x="0" y="0"/>
                </a:moveTo>
                <a:lnTo>
                  <a:pt x="5451089" y="0"/>
                </a:lnTo>
                <a:lnTo>
                  <a:pt x="5451089" y="2141129"/>
                </a:lnTo>
                <a:lnTo>
                  <a:pt x="0" y="2141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02" t="0" r="-2902" b="0"/>
            </a:stretch>
          </a:blipFill>
          <a:ln w="38100" cap="sq">
            <a:solidFill>
              <a:srgbClr val="9E999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62707" y="4411337"/>
            <a:ext cx="5950756" cy="159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92"/>
              </a:lnSpc>
              <a:spcBef>
                <a:spcPct val="0"/>
              </a:spcBef>
            </a:pPr>
            <a:r>
              <a:rPr lang="en-US" sz="6281">
                <a:solidFill>
                  <a:srgbClr val="000000"/>
                </a:solidFill>
                <a:latin typeface="IM Fell"/>
              </a:rPr>
              <a:t>Outputs from the </a:t>
            </a:r>
            <a:r>
              <a:rPr lang="en-US" sz="6281" u="sng">
                <a:solidFill>
                  <a:srgbClr val="000000"/>
                </a:solidFill>
                <a:latin typeface="IM Fell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36477" y="2335027"/>
            <a:ext cx="9921154" cy="297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3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A Histogram can be used here to find the count of people with any other parameter.</a:t>
            </a:r>
          </a:p>
          <a:p>
            <a:pPr marL="539749" indent="-269875" lvl="1">
              <a:lnSpc>
                <a:spcPts val="33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The mean age of patients is 40 years (Approx.)</a:t>
            </a:r>
          </a:p>
          <a:p>
            <a:pPr>
              <a:lnSpc>
                <a:spcPts val="3349"/>
              </a:lnSpc>
            </a:pPr>
          </a:p>
          <a:p>
            <a:pPr>
              <a:lnSpc>
                <a:spcPts val="3349"/>
              </a:lnSpc>
            </a:pPr>
          </a:p>
          <a:p>
            <a:pPr marL="539749" indent="-269875" lvl="1">
              <a:lnSpc>
                <a:spcPts val="33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And a Barplot was used to get the frequency of visits to the hospital.</a:t>
            </a:r>
          </a:p>
          <a:p>
            <a:pPr algn="l" marL="539749" indent="-269875" lvl="1">
              <a:lnSpc>
                <a:spcPts val="33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Here those who visit once a week are more compared to others.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54675" y="8090597"/>
            <a:ext cx="2152650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"/>
              </a:rPr>
              <a:t>Fig : Histogram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64001" y="7976297"/>
            <a:ext cx="1736169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imes New Roman"/>
              </a:rPr>
              <a:t>Fig : Barplot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52068" y="1428882"/>
            <a:ext cx="3019187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"/>
              </a:rPr>
              <a:t>Histogram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25580" y="3413813"/>
            <a:ext cx="2152769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"/>
              </a:rPr>
              <a:t>Barplot</a:t>
            </a:r>
          </a:p>
        </p:txBody>
      </p:sp>
    </p:spTree>
  </p:cSld>
  <p:clrMapOvr>
    <a:masterClrMapping/>
  </p:clrMapOvr>
  <p:transition spd="fast">
    <p:cover dir="r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5001" y="1738164"/>
            <a:ext cx="12107863" cy="6810673"/>
          </a:xfrm>
          <a:prstGeom prst="rect">
            <a:avLst/>
          </a:prstGeom>
          <a:ln w="38100" cap="rnd">
            <a:solidFill>
              <a:srgbClr val="9E9990"/>
            </a:solidFill>
            <a:prstDash val="solid"/>
          </a:ln>
        </p:spPr>
      </p:pic>
      <p:sp>
        <p:nvSpPr>
          <p:cNvPr name="TextBox 16" id="16"/>
          <p:cNvSpPr txBox="true"/>
          <p:nvPr/>
        </p:nvSpPr>
        <p:spPr>
          <a:xfrm rot="0">
            <a:off x="162707" y="4411337"/>
            <a:ext cx="5950756" cy="159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92"/>
              </a:lnSpc>
              <a:spcBef>
                <a:spcPct val="0"/>
              </a:spcBef>
            </a:pPr>
            <a:r>
              <a:rPr lang="en-US" sz="6281">
                <a:solidFill>
                  <a:srgbClr val="000000"/>
                </a:solidFill>
                <a:latin typeface="IM Fell"/>
              </a:rPr>
              <a:t>Video of the </a:t>
            </a:r>
            <a:r>
              <a:rPr lang="en-US" sz="6281" u="sng">
                <a:solidFill>
                  <a:srgbClr val="000000"/>
                </a:solidFill>
                <a:latin typeface="IM Fell"/>
              </a:rPr>
              <a:t>Project sourecode</a:t>
            </a:r>
          </a:p>
        </p:txBody>
      </p:sp>
    </p:spTree>
  </p:cSld>
  <p:clrMapOvr>
    <a:masterClrMapping/>
  </p:clrMapOvr>
  <p:transition spd="fast">
    <p:cover dir="r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229382" y="4413589"/>
            <a:ext cx="5950756" cy="159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2"/>
              </a:lnSpc>
            </a:pPr>
            <a:r>
              <a:rPr lang="en-US" sz="6281">
                <a:solidFill>
                  <a:srgbClr val="000000"/>
                </a:solidFill>
                <a:latin typeface="IM Fell"/>
              </a:rPr>
              <a:t>Final conclusion</a:t>
            </a:r>
          </a:p>
          <a:p>
            <a:pPr algn="ctr" marL="0" indent="0" lvl="0">
              <a:lnSpc>
                <a:spcPts val="6092"/>
              </a:lnSpc>
              <a:spcBef>
                <a:spcPct val="0"/>
              </a:spcBef>
            </a:pPr>
            <a:r>
              <a:rPr lang="en-US" sz="6281" u="sng">
                <a:solidFill>
                  <a:srgbClr val="000000"/>
                </a:solidFill>
                <a:latin typeface="IM Fell"/>
              </a:rPr>
              <a:t>of the</a:t>
            </a:r>
            <a:r>
              <a:rPr lang="en-US" sz="6281">
                <a:solidFill>
                  <a:srgbClr val="000000"/>
                </a:solidFill>
                <a:latin typeface="IM Fell"/>
              </a:rPr>
              <a:t> </a:t>
            </a:r>
            <a:r>
              <a:rPr lang="en-US" sz="6281" u="sng">
                <a:solidFill>
                  <a:srgbClr val="000000"/>
                </a:solidFill>
                <a:latin typeface="IM Fell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6457" y="1759701"/>
            <a:ext cx="9189369" cy="682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The project is mainly helpful to the Hospital management team.</a:t>
            </a:r>
          </a:p>
          <a:p>
            <a:pPr marL="539749" indent="-269875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By knowing the frequency of patients waiting, management can efficiently use the doctor staff accordingly.</a:t>
            </a:r>
          </a:p>
          <a:p>
            <a:pPr marL="539749" indent="-269875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From the analysis, we can conclude that there are more people with private insurance compared to others.</a:t>
            </a:r>
          </a:p>
          <a:p>
            <a:pPr marL="539749" indent="-269875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The mean age of patients visiting the hospital is around 40 years (Approx.)</a:t>
            </a:r>
          </a:p>
          <a:p>
            <a:pPr marL="539749" indent="-269875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The most related attributes were ‘Income’ and ‘Free Insurance’.</a:t>
            </a:r>
          </a:p>
          <a:p>
            <a:pPr marL="539749" indent="-269875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And the most unrelated factors were ‘Private’ and ‘Free Insurance’ holders</a:t>
            </a:r>
          </a:p>
          <a:p>
            <a:pPr marL="539749" indent="-269875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Barplot gives us the frequency of visits to the hospital.</a:t>
            </a:r>
          </a:p>
          <a:p>
            <a:pPr algn="l" marL="539749" indent="-269875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From that, we can conclude that, those who visit once a week are more compared to others.</a:t>
            </a:r>
          </a:p>
        </p:txBody>
      </p:sp>
    </p:spTree>
  </p:cSld>
  <p:clrMapOvr>
    <a:masterClrMapping/>
  </p:clrMapOvr>
  <p:transition spd="fast">
    <p:cover dir="r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531275" y="2937798"/>
            <a:ext cx="7715550" cy="4762397"/>
          </a:xfrm>
          <a:custGeom>
            <a:avLst/>
            <a:gdLst/>
            <a:ahLst/>
            <a:cxnLst/>
            <a:rect r="r" b="b" t="t" l="l"/>
            <a:pathLst>
              <a:path h="4762397" w="7715550">
                <a:moveTo>
                  <a:pt x="0" y="0"/>
                </a:moveTo>
                <a:lnTo>
                  <a:pt x="7715550" y="0"/>
                </a:lnTo>
                <a:lnTo>
                  <a:pt x="7715550" y="4762397"/>
                </a:lnTo>
                <a:lnTo>
                  <a:pt x="0" y="476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9E9990"/>
            </a:solidFill>
            <a:prstDash val="solid"/>
            <a:round/>
          </a:ln>
        </p:spPr>
      </p:sp>
      <p:sp>
        <p:nvSpPr>
          <p:cNvPr name="TextBox 16" id="16"/>
          <p:cNvSpPr txBox="true"/>
          <p:nvPr/>
        </p:nvSpPr>
        <p:spPr>
          <a:xfrm rot="0">
            <a:off x="229382" y="4413589"/>
            <a:ext cx="5950756" cy="159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2"/>
              </a:lnSpc>
            </a:pPr>
            <a:r>
              <a:rPr lang="en-US" sz="6281">
                <a:solidFill>
                  <a:srgbClr val="000000"/>
                </a:solidFill>
                <a:latin typeface="IM Fell"/>
              </a:rPr>
              <a:t>Certificates</a:t>
            </a:r>
          </a:p>
          <a:p>
            <a:pPr algn="ctr" marL="0" indent="0" lvl="0">
              <a:lnSpc>
                <a:spcPts val="6092"/>
              </a:lnSpc>
              <a:spcBef>
                <a:spcPct val="0"/>
              </a:spcBef>
            </a:pPr>
            <a:r>
              <a:rPr lang="en-US" sz="6281">
                <a:solidFill>
                  <a:srgbClr val="000000"/>
                </a:solidFill>
                <a:latin typeface="IM Fell"/>
              </a:rPr>
              <a:t>earned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46907" y="1806663"/>
            <a:ext cx="5175171" cy="76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u="sng">
                <a:solidFill>
                  <a:srgbClr val="000000"/>
                </a:solidFill>
                <a:latin typeface="Times New Roman"/>
              </a:rPr>
              <a:t>1.</a:t>
            </a:r>
            <a:r>
              <a:rPr lang="en-US" sz="400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4000" u="sng">
                <a:solidFill>
                  <a:srgbClr val="000000"/>
                </a:solidFill>
                <a:latin typeface="Times New Roman"/>
              </a:rPr>
              <a:t>From IBM - Edunet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34433" y="7804970"/>
            <a:ext cx="5309235" cy="47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Times New Roman"/>
              </a:rPr>
              <a:t>Fig</a:t>
            </a:r>
            <a:r>
              <a:rPr lang="en-US" sz="2500">
                <a:solidFill>
                  <a:srgbClr val="000000"/>
                </a:solidFill>
                <a:latin typeface="Times New Roman"/>
              </a:rPr>
              <a:t> : </a:t>
            </a:r>
            <a:r>
              <a:rPr lang="en-US" sz="2500" u="sng">
                <a:solidFill>
                  <a:srgbClr val="000000"/>
                </a:solidFill>
                <a:latin typeface="Times New Roman"/>
              </a:rPr>
              <a:t>Edunet - Data analytics certificate</a:t>
            </a:r>
          </a:p>
        </p:txBody>
      </p:sp>
    </p:spTree>
  </p:cSld>
  <p:clrMapOvr>
    <a:masterClrMapping/>
  </p:clrMapOvr>
  <p:transition spd="fast">
    <p:cover dir="ru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531275" y="2937798"/>
            <a:ext cx="7715550" cy="4762397"/>
          </a:xfrm>
          <a:custGeom>
            <a:avLst/>
            <a:gdLst/>
            <a:ahLst/>
            <a:cxnLst/>
            <a:rect r="r" b="b" t="t" l="l"/>
            <a:pathLst>
              <a:path h="4762397" w="7715550">
                <a:moveTo>
                  <a:pt x="0" y="0"/>
                </a:moveTo>
                <a:lnTo>
                  <a:pt x="7715550" y="0"/>
                </a:lnTo>
                <a:lnTo>
                  <a:pt x="7715550" y="4762397"/>
                </a:lnTo>
                <a:lnTo>
                  <a:pt x="0" y="476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3" r="0" b="-2533"/>
            </a:stretch>
          </a:blipFill>
          <a:ln w="38100" cap="rnd">
            <a:solidFill>
              <a:srgbClr val="9E9990"/>
            </a:solidFill>
            <a:prstDash val="solid"/>
            <a:round/>
          </a:ln>
        </p:spPr>
      </p:sp>
      <p:sp>
        <p:nvSpPr>
          <p:cNvPr name="TextBox 16" id="16"/>
          <p:cNvSpPr txBox="true"/>
          <p:nvPr/>
        </p:nvSpPr>
        <p:spPr>
          <a:xfrm rot="0">
            <a:off x="229382" y="4413589"/>
            <a:ext cx="5950756" cy="159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2"/>
              </a:lnSpc>
            </a:pPr>
            <a:r>
              <a:rPr lang="en-US" sz="6281">
                <a:solidFill>
                  <a:srgbClr val="000000"/>
                </a:solidFill>
                <a:latin typeface="IM Fell"/>
              </a:rPr>
              <a:t>Certificates</a:t>
            </a:r>
          </a:p>
          <a:p>
            <a:pPr algn="ctr" marL="0" indent="0" lvl="0">
              <a:lnSpc>
                <a:spcPts val="6092"/>
              </a:lnSpc>
              <a:spcBef>
                <a:spcPct val="0"/>
              </a:spcBef>
            </a:pPr>
            <a:r>
              <a:rPr lang="en-US" sz="6281">
                <a:solidFill>
                  <a:srgbClr val="000000"/>
                </a:solidFill>
                <a:latin typeface="IM Fell"/>
              </a:rPr>
              <a:t>earned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12441" y="1806663"/>
            <a:ext cx="4244102" cy="76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u="sng">
                <a:solidFill>
                  <a:srgbClr val="000000"/>
                </a:solidFill>
                <a:latin typeface="Times New Roman"/>
              </a:rPr>
              <a:t>2.</a:t>
            </a:r>
            <a:r>
              <a:rPr lang="en-US" sz="400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4000" u="sng">
                <a:solidFill>
                  <a:srgbClr val="000000"/>
                </a:solidFill>
                <a:latin typeface="Times New Roman"/>
              </a:rPr>
              <a:t>From APSCHE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32014" y="7804970"/>
            <a:ext cx="5914073" cy="47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Times New Roman"/>
              </a:rPr>
              <a:t>Fig</a:t>
            </a:r>
            <a:r>
              <a:rPr lang="en-US" sz="2500">
                <a:solidFill>
                  <a:srgbClr val="000000"/>
                </a:solidFill>
                <a:latin typeface="Times New Roman"/>
              </a:rPr>
              <a:t> : </a:t>
            </a:r>
            <a:r>
              <a:rPr lang="en-US" sz="2500" u="sng">
                <a:solidFill>
                  <a:srgbClr val="000000"/>
                </a:solidFill>
                <a:latin typeface="Times New Roman"/>
              </a:rPr>
              <a:t>Certificate of completion of Internship</a:t>
            </a:r>
          </a:p>
        </p:txBody>
      </p:sp>
    </p:spTree>
  </p:cSld>
  <p:clrMapOvr>
    <a:masterClrMapping/>
  </p:clrMapOvr>
  <p:transition spd="fast">
    <p:cover dir="r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229382" y="4413589"/>
            <a:ext cx="5950756" cy="82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92"/>
              </a:lnSpc>
              <a:spcBef>
                <a:spcPct val="0"/>
              </a:spcBef>
            </a:pPr>
            <a:r>
              <a:rPr lang="en-US" sz="6281">
                <a:solidFill>
                  <a:srgbClr val="000000"/>
                </a:solidFill>
                <a:latin typeface="IM Fell"/>
              </a:rPr>
              <a:t>External Links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03252" y="1806663"/>
            <a:ext cx="3714750" cy="76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u="sng">
                <a:solidFill>
                  <a:srgbClr val="000000"/>
                </a:solidFill>
                <a:latin typeface="Times New Roman"/>
              </a:rPr>
              <a:t>IBM Skillsbuild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2705183"/>
            <a:ext cx="4805482" cy="47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Times New Roman"/>
                <a:hlinkClick r:id="rId2" tooltip="https://skills.yourlearning.ibm.com"/>
              </a:rPr>
              <a:t>https://skills.yourlearning.ibm.com/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31991" y="3508453"/>
            <a:ext cx="5381268" cy="76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u="sng">
                <a:solidFill>
                  <a:srgbClr val="000000"/>
                </a:solidFill>
                <a:latin typeface="Times New Roman"/>
              </a:rPr>
              <a:t>Drive link for ipynb file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4416498"/>
            <a:ext cx="6730659" cy="91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Times New Roman"/>
                <a:hlinkClick r:id="rId3" tooltip="https://drive.google.com/drive/folders/1cR_Yfuj6UZKAO6hQCvbMcIeBzR3HZXSy?usp=sharing"/>
              </a:rPr>
              <a:t>https://drive.google.com/drive/folders/1cR_Yfuj6UZKAO6hQCvbMcIeBzR3HZXSy?usp=sharing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31991" y="5728565"/>
            <a:ext cx="4894183" cy="76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u="sng">
                <a:solidFill>
                  <a:srgbClr val="000000"/>
                </a:solidFill>
                <a:latin typeface="Times New Roman"/>
              </a:rPr>
              <a:t>Internship Certificate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6638200"/>
            <a:ext cx="6730659" cy="47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Times New Roman"/>
              </a:rPr>
              <a:t>Index sheet : </a:t>
            </a:r>
            <a:r>
              <a:rPr lang="en-US" sz="2500" u="sng">
                <a:solidFill>
                  <a:srgbClr val="000000"/>
                </a:solidFill>
                <a:latin typeface="Times New Roman"/>
                <a:hlinkClick r:id="rId4" tooltip="https://bit.ly/3PLwbSC"/>
              </a:rPr>
              <a:t>https://bit.ly/3PLwbSC</a:t>
            </a:r>
            <a:r>
              <a:rPr lang="en-US" sz="2500" u="sng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7494601"/>
            <a:ext cx="6730659" cy="47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Times New Roman"/>
              </a:rPr>
              <a:t>Certificate folder : </a:t>
            </a:r>
            <a:r>
              <a:rPr lang="en-US" sz="2500" u="sng">
                <a:solidFill>
                  <a:srgbClr val="000000"/>
                </a:solidFill>
                <a:latin typeface="Times New Roman"/>
                <a:hlinkClick r:id="rId5" tooltip="https://bit.ly/3RMr8nx"/>
              </a:rPr>
              <a:t>https://bit.ly/3RMr8nx</a:t>
            </a:r>
          </a:p>
        </p:txBody>
      </p:sp>
    </p:spTree>
  </p:cSld>
  <p:clrMapOvr>
    <a:masterClrMapping/>
  </p:clrMapOvr>
  <p:transition spd="fast">
    <p:cover dir="r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439692" y="1849798"/>
            <a:ext cx="8242634" cy="2143633"/>
          </a:xfrm>
          <a:custGeom>
            <a:avLst/>
            <a:gdLst/>
            <a:ahLst/>
            <a:cxnLst/>
            <a:rect r="r" b="b" t="t" l="l"/>
            <a:pathLst>
              <a:path h="2143633" w="8242634">
                <a:moveTo>
                  <a:pt x="0" y="0"/>
                </a:moveTo>
                <a:lnTo>
                  <a:pt x="8242634" y="0"/>
                </a:lnTo>
                <a:lnTo>
                  <a:pt x="8242634" y="2143633"/>
                </a:lnTo>
                <a:lnTo>
                  <a:pt x="0" y="2143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3" t="0" r="-2013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6" id="16"/>
          <p:cNvSpPr txBox="true"/>
          <p:nvPr/>
        </p:nvSpPr>
        <p:spPr>
          <a:xfrm rot="0">
            <a:off x="755623" y="4271962"/>
            <a:ext cx="4610100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IM Fell"/>
              </a:rPr>
              <a:t>Student Detalis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896348" y="4352417"/>
            <a:ext cx="6658072" cy="2453853"/>
            <a:chOff x="0" y="0"/>
            <a:chExt cx="8877429" cy="327180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340627"/>
              <a:ext cx="8877429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Roll No. : 20191A049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728879"/>
              <a:ext cx="8877429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Class &amp; Branch : IV B.Tech, ECE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8877429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Name : Krishnakalva Devendra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896348" y="7421909"/>
            <a:ext cx="73224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College : JNTUA College of Engineering, Pulivendula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96348" y="8265277"/>
            <a:ext cx="73224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Domain of Internship : Data Analytics</a:t>
            </a:r>
          </a:p>
        </p:txBody>
      </p:sp>
    </p:spTree>
  </p:cSld>
  <p:clrMapOvr>
    <a:masterClrMapping/>
  </p:clrMapOvr>
  <p:transition spd="fast">
    <p:cover dir="ru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90237" y="-2834440"/>
            <a:ext cx="6593938" cy="6593938"/>
          </a:xfrm>
          <a:custGeom>
            <a:avLst/>
            <a:gdLst/>
            <a:ahLst/>
            <a:cxnLst/>
            <a:rect r="r" b="b" t="t" l="l"/>
            <a:pathLst>
              <a:path h="6593938" w="6593938">
                <a:moveTo>
                  <a:pt x="0" y="0"/>
                </a:moveTo>
                <a:lnTo>
                  <a:pt x="6593938" y="0"/>
                </a:lnTo>
                <a:lnTo>
                  <a:pt x="6593938" y="6593938"/>
                </a:lnTo>
                <a:lnTo>
                  <a:pt x="0" y="6593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67899">
            <a:off x="1610563" y="6400244"/>
            <a:ext cx="1712382" cy="1978592"/>
          </a:xfrm>
          <a:custGeom>
            <a:avLst/>
            <a:gdLst/>
            <a:ahLst/>
            <a:cxnLst/>
            <a:rect r="r" b="b" t="t" l="l"/>
            <a:pathLst>
              <a:path h="1978592" w="1712382">
                <a:moveTo>
                  <a:pt x="0" y="0"/>
                </a:moveTo>
                <a:lnTo>
                  <a:pt x="1712382" y="0"/>
                </a:lnTo>
                <a:lnTo>
                  <a:pt x="1712382" y="1978592"/>
                </a:lnTo>
                <a:lnTo>
                  <a:pt x="0" y="197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016192">
            <a:off x="15540795" y="1625571"/>
            <a:ext cx="1158100" cy="1338141"/>
          </a:xfrm>
          <a:custGeom>
            <a:avLst/>
            <a:gdLst/>
            <a:ahLst/>
            <a:cxnLst/>
            <a:rect r="r" b="b" t="t" l="l"/>
            <a:pathLst>
              <a:path h="1338141" w="1158100">
                <a:moveTo>
                  <a:pt x="0" y="0"/>
                </a:moveTo>
                <a:lnTo>
                  <a:pt x="1158100" y="0"/>
                </a:lnTo>
                <a:lnTo>
                  <a:pt x="1158100" y="1338141"/>
                </a:lnTo>
                <a:lnTo>
                  <a:pt x="0" y="1338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48039" y="2091857"/>
            <a:ext cx="16230600" cy="495033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350023" y="8111537"/>
            <a:ext cx="3587955" cy="87904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5913237" y="4567024"/>
            <a:ext cx="5900204" cy="317136"/>
          </a:xfrm>
          <a:custGeom>
            <a:avLst/>
            <a:gdLst/>
            <a:ahLst/>
            <a:cxnLst/>
            <a:rect r="r" b="b" t="t" l="l"/>
            <a:pathLst>
              <a:path h="317136" w="5900204">
                <a:moveTo>
                  <a:pt x="0" y="0"/>
                </a:moveTo>
                <a:lnTo>
                  <a:pt x="5900204" y="0"/>
                </a:lnTo>
                <a:lnTo>
                  <a:pt x="5900204" y="317136"/>
                </a:lnTo>
                <a:lnTo>
                  <a:pt x="0" y="317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20006" y="4733925"/>
            <a:ext cx="46101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IM Fell"/>
              </a:rPr>
              <a:t>Contents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8374689" y="1812549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2" action="ppaction://hlinksldjump"/>
              </a:rPr>
              <a:t>Brief about the Internship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74689" y="2492375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3" action="ppaction://hlinksldjump"/>
              </a:rPr>
              <a:t>About the company IBM</a:t>
            </a:r>
            <a:r>
              <a:rPr lang="en-US" sz="2499">
                <a:solidFill>
                  <a:srgbClr val="000000"/>
                </a:solidFill>
                <a:latin typeface="Times New Roman Bold"/>
              </a:rPr>
              <a:t>, </a:t>
            </a:r>
            <a:r>
              <a:rPr lang="en-US" sz="2499" u="sng">
                <a:solidFill>
                  <a:srgbClr val="000000"/>
                </a:solidFill>
                <a:latin typeface="Times New Roman Bold"/>
                <a:hlinkClick r:id="rId4" action="ppaction://hlinksldjump"/>
              </a:rPr>
              <a:t>Data analytics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74689" y="6626225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5" action="ppaction://hlinksldjump"/>
              </a:rPr>
              <a:t>Final conclusions about the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74689" y="3181350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6" action="ppaction://hlinksldjump"/>
              </a:rPr>
              <a:t>Summary of Internship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74689" y="3870325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7" action="ppaction://hlinksldjump"/>
              </a:rPr>
              <a:t>The Learning Path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74689" y="4559300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8" action="ppaction://hlinksldjump"/>
              </a:rPr>
              <a:t>The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74689" y="5248275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9" action="ppaction://hlinksldjump"/>
              </a:rPr>
              <a:t>Outputs of the Project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74689" y="5937250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10" action="ppaction://hlinksldjump"/>
              </a:rPr>
              <a:t>Video of the Project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74689" y="8004175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11" action="ppaction://hlinksldjump"/>
              </a:rPr>
              <a:t>External Links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74689" y="7315200"/>
            <a:ext cx="835115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Times New Roman Bold"/>
                <a:hlinkClick r:id="rId12" action="ppaction://hlinksldjump"/>
              </a:rPr>
              <a:t>Certificates</a:t>
            </a:r>
          </a:p>
        </p:txBody>
      </p:sp>
    </p:spTree>
  </p:cSld>
  <p:clrMapOvr>
    <a:masterClrMapping/>
  </p:clrMapOvr>
  <p:transition spd="fast">
    <p:cover dir="ru"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34280" y="3674343"/>
            <a:ext cx="4610100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 u="none">
                <a:solidFill>
                  <a:srgbClr val="000000"/>
                </a:solidFill>
                <a:latin typeface="IM Fell"/>
              </a:rPr>
              <a:t>Brief about the Internship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231973" y="2896860"/>
            <a:ext cx="6658072" cy="2453853"/>
            <a:chOff x="0" y="0"/>
            <a:chExt cx="8877429" cy="327180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40627"/>
              <a:ext cx="8877429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499" u="none">
                  <a:solidFill>
                    <a:srgbClr val="000000"/>
                  </a:solidFill>
                  <a:latin typeface="Times New Roman Bold"/>
                </a:rPr>
                <a:t>Company : IBM - Edunet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728879"/>
              <a:ext cx="8877429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Internship Period : 05 - 06 - 2023 to 10 - 07 - 2023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8877429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499" u="none">
                  <a:solidFill>
                    <a:srgbClr val="000000"/>
                  </a:solidFill>
                  <a:latin typeface="Times New Roman Bold"/>
                </a:rPr>
                <a:t>Domain of the Internship : Data Analytics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8231973" y="5978740"/>
            <a:ext cx="646518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Guide of the Internship : Smt. P.V. Kusuma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31973" y="7026490"/>
            <a:ext cx="73224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College : JNTUA College of Engineering, Pulivendula</a:t>
            </a:r>
          </a:p>
        </p:txBody>
      </p:sp>
    </p:spTree>
  </p:cSld>
  <p:clrMapOvr>
    <a:masterClrMapping/>
  </p:clrMapOvr>
  <p:transition spd="fast">
    <p:cover dir="r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811429" y="4682246"/>
            <a:ext cx="2118676" cy="922507"/>
          </a:xfrm>
          <a:custGeom>
            <a:avLst/>
            <a:gdLst/>
            <a:ahLst/>
            <a:cxnLst/>
            <a:rect r="r" b="b" t="t" l="l"/>
            <a:pathLst>
              <a:path h="922507" w="2118676">
                <a:moveTo>
                  <a:pt x="0" y="0"/>
                </a:moveTo>
                <a:lnTo>
                  <a:pt x="2118677" y="0"/>
                </a:lnTo>
                <a:lnTo>
                  <a:pt x="2118677" y="922508"/>
                </a:lnTo>
                <a:lnTo>
                  <a:pt x="0" y="92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20006" y="4733925"/>
            <a:ext cx="46101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IM Fell"/>
              </a:rPr>
              <a:t>About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89070" y="2116978"/>
            <a:ext cx="7436680" cy="2740812"/>
            <a:chOff x="0" y="0"/>
            <a:chExt cx="9915573" cy="365441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493447"/>
              <a:ext cx="9915573" cy="610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2869" indent="-301434" lvl="1">
                <a:lnSpc>
                  <a:spcPts val="3350"/>
                </a:lnSpc>
                <a:buFont typeface="Arial"/>
                <a:buChar char="•"/>
              </a:pPr>
              <a:r>
                <a:rPr lang="en-US" sz="2792">
                  <a:solidFill>
                    <a:srgbClr val="000000"/>
                  </a:solidFill>
                  <a:latin typeface="Times New Roman Bold"/>
                </a:rPr>
                <a:t>An American Multi - National Company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044044"/>
              <a:ext cx="9915573" cy="610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2869" indent="-301434" lvl="1">
                <a:lnSpc>
                  <a:spcPts val="3350"/>
                </a:lnSpc>
                <a:buFont typeface="Arial"/>
                <a:buChar char="•"/>
              </a:pPr>
              <a:r>
                <a:rPr lang="en-US" sz="2792">
                  <a:solidFill>
                    <a:srgbClr val="000000"/>
                  </a:solidFill>
                  <a:latin typeface="Times New Roman Bold"/>
                </a:rPr>
                <a:t>Head Quarters located at Armonk, New York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9915573" cy="610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2869" indent="-301434" lvl="1">
                <a:lnSpc>
                  <a:spcPts val="3350"/>
                </a:lnSpc>
                <a:buFont typeface="Arial"/>
                <a:buChar char="•"/>
              </a:pPr>
              <a:r>
                <a:rPr lang="en-US" sz="2792">
                  <a:solidFill>
                    <a:srgbClr val="000000"/>
                  </a:solidFill>
                  <a:latin typeface="Times New Roman Bold"/>
                </a:rPr>
                <a:t>International Business Machines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889070" y="5329261"/>
            <a:ext cx="665807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2361" indent="-301180" lvl="1">
              <a:lnSpc>
                <a:spcPts val="3348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Times New Roman Bold"/>
              </a:rPr>
              <a:t>Services it provides :</a:t>
            </a:r>
          </a:p>
          <a:p>
            <a:pPr algn="l">
              <a:lnSpc>
                <a:spcPts val="3348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606121" y="5857790"/>
            <a:ext cx="7427258" cy="28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2105" indent="-301053" lvl="1">
              <a:lnSpc>
                <a:spcPts val="4489"/>
              </a:lnSpc>
              <a:buFont typeface="Arial"/>
              <a:buChar char="•"/>
            </a:pPr>
            <a:r>
              <a:rPr lang="en-US" sz="2788">
                <a:solidFill>
                  <a:srgbClr val="000000"/>
                </a:solidFill>
                <a:latin typeface="Times New Roman Bold"/>
              </a:rPr>
              <a:t>Computer Hardware, Middleware, Software</a:t>
            </a:r>
          </a:p>
          <a:p>
            <a:pPr marL="602105" indent="-301053" lvl="1">
              <a:lnSpc>
                <a:spcPts val="4489"/>
              </a:lnSpc>
              <a:buFont typeface="Arial"/>
              <a:buChar char="•"/>
            </a:pPr>
            <a:r>
              <a:rPr lang="en-US" sz="2788">
                <a:solidFill>
                  <a:srgbClr val="000000"/>
                </a:solidFill>
                <a:latin typeface="Times New Roman Bold"/>
              </a:rPr>
              <a:t>Hosting</a:t>
            </a:r>
          </a:p>
          <a:p>
            <a:pPr marL="602105" indent="-301053" lvl="1">
              <a:lnSpc>
                <a:spcPts val="4489"/>
              </a:lnSpc>
              <a:buFont typeface="Arial"/>
              <a:buChar char="•"/>
            </a:pPr>
            <a:r>
              <a:rPr lang="en-US" sz="2788">
                <a:solidFill>
                  <a:srgbClr val="000000"/>
                </a:solidFill>
                <a:latin typeface="Times New Roman Bold"/>
              </a:rPr>
              <a:t>Consultancy services</a:t>
            </a:r>
          </a:p>
          <a:p>
            <a:pPr marL="602105" indent="-301053" lvl="1">
              <a:lnSpc>
                <a:spcPts val="4489"/>
              </a:lnSpc>
              <a:buFont typeface="Arial"/>
              <a:buChar char="•"/>
            </a:pPr>
            <a:r>
              <a:rPr lang="en-US" sz="2788">
                <a:solidFill>
                  <a:srgbClr val="000000"/>
                </a:solidFill>
                <a:latin typeface="Times New Roman Bold"/>
              </a:rPr>
              <a:t>Also some Educational services like Edunet</a:t>
            </a:r>
          </a:p>
          <a:p>
            <a:pPr algn="l">
              <a:lnSpc>
                <a:spcPts val="4489"/>
              </a:lnSpc>
            </a:pPr>
          </a:p>
        </p:txBody>
      </p:sp>
    </p:spTree>
  </p:cSld>
  <p:clrMapOvr>
    <a:masterClrMapping/>
  </p:clrMapOvr>
  <p:transition spd="fast">
    <p:cover dir="r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399500" y="3485950"/>
            <a:ext cx="3617573" cy="3315101"/>
          </a:xfrm>
          <a:custGeom>
            <a:avLst/>
            <a:gdLst/>
            <a:ahLst/>
            <a:cxnLst/>
            <a:rect r="r" b="b" t="t" l="l"/>
            <a:pathLst>
              <a:path h="3315101" w="3617573">
                <a:moveTo>
                  <a:pt x="0" y="0"/>
                </a:moveTo>
                <a:lnTo>
                  <a:pt x="3617574" y="0"/>
                </a:lnTo>
                <a:lnTo>
                  <a:pt x="3617574" y="3315100"/>
                </a:lnTo>
                <a:lnTo>
                  <a:pt x="0" y="3315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9E9990"/>
            </a:solidFill>
            <a:prstDash val="solid"/>
            <a:round/>
          </a:ln>
        </p:spPr>
      </p:sp>
      <p:sp>
        <p:nvSpPr>
          <p:cNvPr name="TextBox 16" id="16"/>
          <p:cNvSpPr txBox="true"/>
          <p:nvPr/>
        </p:nvSpPr>
        <p:spPr>
          <a:xfrm rot="0">
            <a:off x="162707" y="4136306"/>
            <a:ext cx="570310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5"/>
              </a:lnSpc>
            </a:pPr>
            <a:r>
              <a:rPr lang="en-US" sz="7500">
                <a:solidFill>
                  <a:srgbClr val="000000"/>
                </a:solidFill>
                <a:latin typeface="IM Fell"/>
              </a:rPr>
              <a:t>About </a:t>
            </a:r>
          </a:p>
          <a:p>
            <a:pPr algn="ctr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 u="sng">
                <a:solidFill>
                  <a:srgbClr val="000000"/>
                </a:solidFill>
                <a:latin typeface="IM Fell"/>
              </a:rPr>
              <a:t>Data Analytics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93778" y="1926927"/>
            <a:ext cx="6658072" cy="3628603"/>
            <a:chOff x="0" y="0"/>
            <a:chExt cx="8877429" cy="483813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854977"/>
              <a:ext cx="8877429" cy="109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1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Used to draw conclusions, make predictions, and drive informed decision-making.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799913"/>
              <a:ext cx="8877429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A large set of data from an organization can give many insights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76200"/>
              <a:ext cx="8877429" cy="1104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Collection, transformation, and organization of data.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493778" y="6041306"/>
            <a:ext cx="6658072" cy="2155614"/>
            <a:chOff x="0" y="0"/>
            <a:chExt cx="8877429" cy="287415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835927"/>
              <a:ext cx="8877429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The process we use to get the insights from the data is called as Data analytics.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8877429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Using that large data in a perfect manner can allow us to know many aspects of it</a:t>
              </a:r>
            </a:p>
          </p:txBody>
        </p:sp>
      </p:grpSp>
    </p:spTree>
  </p:cSld>
  <p:clrMapOvr>
    <a:masterClrMapping/>
  </p:clrMapOvr>
  <p:transition spd="fast">
    <p:cover dir="ru"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2707" y="4136306"/>
            <a:ext cx="570310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IM Fell"/>
              </a:rPr>
              <a:t>In this </a:t>
            </a:r>
            <a:r>
              <a:rPr lang="en-US" sz="7500" u="sng">
                <a:solidFill>
                  <a:srgbClr val="000000"/>
                </a:solidFill>
                <a:latin typeface="IM Fell"/>
              </a:rPr>
              <a:t>Internship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093859" y="2193400"/>
            <a:ext cx="8136842" cy="3257128"/>
            <a:chOff x="0" y="0"/>
            <a:chExt cx="10849123" cy="434283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854977"/>
              <a:ext cx="10849123" cy="109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1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The pre-recorded videos were provided for us to gain knowledge on Data analytics.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799913"/>
              <a:ext cx="10849123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Completed the learning path given to us.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76200"/>
              <a:ext cx="10849123" cy="1104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Learned about what is Data analytics, the IDE(Integrated Development Environment)s used for it.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093859" y="6041306"/>
            <a:ext cx="8351157" cy="2155614"/>
            <a:chOff x="0" y="0"/>
            <a:chExt cx="11134876" cy="287415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835927"/>
              <a:ext cx="11134876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The project starts with the loading and cleaning of the data given and ends with finding some useful insights from it.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11134876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After getting good knowledge, we were given a common project to work on it.</a:t>
              </a:r>
            </a:p>
          </p:txBody>
        </p:sp>
      </p:grpSp>
    </p:spTree>
  </p:cSld>
  <p:clrMapOvr>
    <a:masterClrMapping/>
  </p:clrMapOvr>
  <p:transition spd="fast">
    <p:cover dir="ru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2707" y="4136306"/>
            <a:ext cx="570310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5"/>
              </a:lnSpc>
            </a:pPr>
            <a:r>
              <a:rPr lang="en-US" sz="7500">
                <a:solidFill>
                  <a:srgbClr val="000000"/>
                </a:solidFill>
                <a:latin typeface="IM Fell"/>
              </a:rPr>
              <a:t>The </a:t>
            </a:r>
          </a:p>
          <a:p>
            <a:pPr algn="ctr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 u="sng">
                <a:solidFill>
                  <a:srgbClr val="000000"/>
                </a:solidFill>
                <a:latin typeface="IM Fell"/>
              </a:rPr>
              <a:t>Learning Path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86662" y="2770082"/>
            <a:ext cx="8136842" cy="518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374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 Bold"/>
              </a:rPr>
              <a:t>Contains a set of chapters :</a:t>
            </a: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>
              <a:lnSpc>
                <a:spcPts val="3740"/>
              </a:lnSpc>
            </a:pPr>
          </a:p>
          <a:p>
            <a:pPr marL="626107" indent="-313054" lvl="1">
              <a:lnSpc>
                <a:spcPts val="374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 Bold"/>
              </a:rPr>
              <a:t>A Job Readiness Course :</a:t>
            </a:r>
          </a:p>
          <a:p>
            <a:pPr>
              <a:lnSpc>
                <a:spcPts val="3740"/>
              </a:lnSpc>
            </a:pPr>
          </a:p>
          <a:p>
            <a:pPr algn="l">
              <a:lnSpc>
                <a:spcPts val="3740"/>
              </a:lnSpc>
            </a:pPr>
          </a:p>
        </p:txBody>
      </p:sp>
      <p:sp>
        <p:nvSpPr>
          <p:cNvPr name="AutoShape 16" id="16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8565240" y="3370862"/>
            <a:ext cx="83511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How to become a Data analyst in 2023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65240" y="3932837"/>
            <a:ext cx="83511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Data Fundamentals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65240" y="4551962"/>
            <a:ext cx="83511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Introduction to Data Science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65240" y="5172859"/>
            <a:ext cx="83511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Big data foundations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65240" y="5738245"/>
            <a:ext cx="83511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Applied Data Science with Python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65240" y="7187498"/>
            <a:ext cx="83511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Enterprise Design Thinking Practitioner</a:t>
            </a:r>
          </a:p>
        </p:txBody>
      </p:sp>
    </p:spTree>
  </p:cSld>
  <p:clrMapOvr>
    <a:masterClrMapping/>
  </p:clrMapOvr>
  <p:transition spd="fast">
    <p:cover dir="ru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866" cy="4893258"/>
            </a:xfrm>
            <a:custGeom>
              <a:avLst/>
              <a:gdLst/>
              <a:ahLst/>
              <a:cxnLst/>
              <a:rect r="r" b="b" t="t" l="l"/>
              <a:pathLst>
                <a:path h="4893258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12007" y="-8488233"/>
            <a:ext cx="1602623" cy="18579089"/>
            <a:chOff x="0" y="0"/>
            <a:chExt cx="422090" cy="4893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090" cy="4893258"/>
            </a:xfrm>
            <a:custGeom>
              <a:avLst/>
              <a:gdLst/>
              <a:ahLst/>
              <a:cxnLst/>
              <a:rect r="r" b="b" t="t" l="l"/>
              <a:pathLst>
                <a:path h="4893258" w="422090">
                  <a:moveTo>
                    <a:pt x="0" y="0"/>
                  </a:moveTo>
                  <a:lnTo>
                    <a:pt x="422090" y="0"/>
                  </a:lnTo>
                  <a:lnTo>
                    <a:pt x="422090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9E99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89" y="8704611"/>
            <a:ext cx="1602623" cy="1562154"/>
            <a:chOff x="0" y="0"/>
            <a:chExt cx="729955" cy="711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05611" y="20235"/>
            <a:ext cx="1602623" cy="1562154"/>
            <a:chOff x="0" y="0"/>
            <a:chExt cx="729955" cy="711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C7C1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2707" y="4136306"/>
            <a:ext cx="570310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5"/>
              </a:lnSpc>
            </a:pPr>
            <a:r>
              <a:rPr lang="en-US" sz="7500">
                <a:solidFill>
                  <a:srgbClr val="000000"/>
                </a:solidFill>
                <a:latin typeface="IM Fell"/>
              </a:rPr>
              <a:t>The</a:t>
            </a:r>
          </a:p>
          <a:p>
            <a:pPr algn="ctr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 u="sng">
                <a:solidFill>
                  <a:srgbClr val="000000"/>
                </a:solidFill>
                <a:latin typeface="IM Fell"/>
              </a:rPr>
              <a:t>Project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515210" y="1989348"/>
            <a:ext cx="8458203" cy="3304753"/>
            <a:chOff x="0" y="0"/>
            <a:chExt cx="11277603" cy="440633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854977"/>
              <a:ext cx="11277603" cy="109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1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The pre-recorded videos they provided helped us to gain knowledge on Data analytics.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790388"/>
              <a:ext cx="11277603" cy="61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imes New Roman Bold"/>
                </a:rPr>
                <a:t>Steps followed in the project are: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76200"/>
              <a:ext cx="11277603" cy="1104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Times New Roman Bold"/>
                </a:rPr>
                <a:t>The main objective of the project is to analyze the given dataset i.e... Doctor_visits.xlsx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6137275" y="-135657"/>
            <a:ext cx="19050" cy="10287000"/>
          </a:xfrm>
          <a:prstGeom prst="line">
            <a:avLst/>
          </a:prstGeom>
          <a:ln cap="flat" w="47625">
            <a:solidFill>
              <a:srgbClr val="C7C1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8160374" y="5585577"/>
            <a:ext cx="8565471" cy="266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The project requires an IDE, in this project which is Jupyter Notebook(or one can use Google Colabs).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Data should be imported into the Notebook, cleaned, derived basic information from it.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 Bold"/>
              </a:rPr>
              <a:t>The missing values were identified and replaced with Avg. Values if necessary.</a:t>
            </a:r>
          </a:p>
        </p:txBody>
      </p:sp>
    </p:spTree>
  </p:cSld>
  <p:clrMapOvr>
    <a:masterClrMapping/>
  </p:clrMapOvr>
  <p:transition spd="fast">
    <p:cover dir="r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DAFxPEJ_pO8</dc:identifier>
  <dcterms:modified xsi:type="dcterms:W3CDTF">2011-08-01T06:04:30Z</dcterms:modified>
  <cp:revision>1</cp:revision>
  <dc:title>Internship @ ibm - Edunet</dc:title>
</cp:coreProperties>
</file>